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1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15F5F-A411-9E29-3E25-A4CF31AD85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D1EF29-10A8-EC67-F881-4B6385C341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96F67E-29C5-B86D-814A-024B21A0E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7090A-58B1-4E24-B962-D18AB6BB256D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1478E5-57A3-27E4-F77A-9BD2CE3A7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012360-DE2B-2215-D69C-0211CFBB9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669A2-B3C7-49CE-B18B-6CC948452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413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431735-37FE-46B8-C8A6-DAC4684CE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76DAE4-06FD-78ED-596D-D8007C557A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728139-1661-8A3E-0A65-974D50E48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7090A-58B1-4E24-B962-D18AB6BB256D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2432F-C3A1-E6B1-8508-BFB063889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5B40B6-E33D-054A-2071-D05AC40E5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669A2-B3C7-49CE-B18B-6CC948452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947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33BFA2-FD46-F8D9-436C-9E3870F31A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B5CA9B-8D76-B926-DED8-4744419997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1C9337-F263-ED8D-A05F-DBC5EDB55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7090A-58B1-4E24-B962-D18AB6BB256D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33A217-3AFF-B621-AA65-55D16BDB3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F4E539-05E3-41CC-1FC7-FDF9B859D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669A2-B3C7-49CE-B18B-6CC948452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83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4D393-FFA2-360C-BD4C-75854CAD0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213A1F-FDF1-E8DF-E9F3-CCE23621F0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23DECD-4D94-7263-B15C-7F7E65F3F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7090A-58B1-4E24-B962-D18AB6BB256D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4E5C50-CE10-A16C-A812-4F004FCA4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CBF9BD-FAE1-4A81-3749-9936AC8CE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669A2-B3C7-49CE-B18B-6CC948452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225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59213-B3CE-A93A-591B-0DD21A961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089BFE-DE11-8EE4-60E9-85032C9C68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25BACD-0621-F937-A45D-DAF9013B3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7090A-58B1-4E24-B962-D18AB6BB256D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596F99-8812-5A77-5F84-641C3D1D1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88E343-8487-109A-8226-075FA7378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669A2-B3C7-49CE-B18B-6CC948452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033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32B30-B5FD-D626-CFC4-E02D98E84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BCBA5A-9F19-9109-A469-0E89677B67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4DE495-3FED-8924-F15A-DBAC3112B1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CC01A2-3553-6CE0-2143-6D46A2B3A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7090A-58B1-4E24-B962-D18AB6BB256D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1EFAEC-2598-ED85-7AF2-1F441D92A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EBD329-7908-5A47-AD7E-3DA618F05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669A2-B3C7-49CE-B18B-6CC948452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911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C910A-0415-A10C-AEB9-3369882A4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2A9899-7107-45C1-B82C-C46A5F4AEE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CE6862-DC78-9660-1747-3CD8DD0E00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9895BA-F999-7B47-7176-243AD9568B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C92D06-3E2C-1CA4-DD46-C08333F75D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83F264-00B7-2A06-0429-5797F7DB4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7090A-58B1-4E24-B962-D18AB6BB256D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172EED-5106-A61F-3799-9D6FFA427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815825-EAC6-4512-754C-3BBF580F2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669A2-B3C7-49CE-B18B-6CC948452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68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8A1C5-38E1-83EA-DF62-632A2386B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8492DC-F648-4D4D-D370-3187EA8DB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7090A-58B1-4E24-B962-D18AB6BB256D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ED1577-4956-24A1-2FA0-2E22DB5C2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870126-EF6D-7C0E-EA66-1882BE399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669A2-B3C7-49CE-B18B-6CC948452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195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B609E7-22C4-5A9C-E2F3-407ECCAEF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7090A-58B1-4E24-B962-D18AB6BB256D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46BFA1-DCE8-8C88-6650-1A929C42A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7AD58C-FF2E-F751-F399-900F5F3A9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669A2-B3C7-49CE-B18B-6CC948452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952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A43D1-B85E-62EE-39A8-1BB22F156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CB5A2-931C-26D4-424A-3D996164BA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3082DC-E92B-BB76-17D9-7F90C6EE8C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34E640-8B73-4840-E74A-227A2FBC8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7090A-58B1-4E24-B962-D18AB6BB256D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783D20-7640-A701-293E-9CB3AE3D8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096C42-9E30-888E-E376-7AAE92FB7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669A2-B3C7-49CE-B18B-6CC948452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226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012F8-C8F9-E293-29F1-273692884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CC7CFF-4E0D-36E1-F185-D125C0BB29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243F25-945D-3412-CA89-FF6566738D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69D7A9-9EF3-AE38-A0FD-DFBC7A21A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7090A-58B1-4E24-B962-D18AB6BB256D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15C65A-7BCB-2D81-33EA-5B936B489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4F7374-9880-5416-4529-CAA4BB4A3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669A2-B3C7-49CE-B18B-6CC948452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170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8D8049-0AEF-202B-B0D9-1AB036C01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CC5CA6-E1D8-AE74-D192-0504D397CB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2C5ED6-D93E-4475-FDA3-3EFA3544DD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AE7090A-58B1-4E24-B962-D18AB6BB256D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4E51AB-F14F-6E25-9702-3DFD5B1DE2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9C4A7B-B703-55B3-3FAC-B19547A2D5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9669A2-B3C7-49CE-B18B-6CC948452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120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13093-5DCC-6D27-D446-75994A80E2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995195"/>
          </a:xfrm>
        </p:spPr>
        <p:txBody>
          <a:bodyPr/>
          <a:lstStyle/>
          <a:p>
            <a:r>
              <a:rPr lang="en-US" dirty="0"/>
              <a:t>Cool Term Use with Arduino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9C5436-FF40-0965-F4F0-7EC242B862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5429" y="971487"/>
            <a:ext cx="11399520" cy="556865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Only one program can use the serial port at any time.</a:t>
            </a:r>
            <a:br>
              <a:rPr lang="en-US" dirty="0"/>
            </a:br>
            <a:r>
              <a:rPr lang="en-US" dirty="0"/>
              <a:t>Stopping the Serial Monitor  in Arduino is usually enough to allow </a:t>
            </a:r>
            <a:r>
              <a:rPr lang="en-US" dirty="0" err="1"/>
              <a:t>CoolTerm</a:t>
            </a:r>
            <a:r>
              <a:rPr lang="en-US" dirty="0"/>
              <a:t> to use the port. </a:t>
            </a:r>
            <a:br>
              <a:rPr lang="en-US" dirty="0"/>
            </a:br>
            <a:r>
              <a:rPr lang="en-US" dirty="0"/>
              <a:t>Also, disconnect from </a:t>
            </a:r>
            <a:r>
              <a:rPr lang="en-US" dirty="0" err="1"/>
              <a:t>CoolTerm</a:t>
            </a:r>
            <a:r>
              <a:rPr lang="en-US" dirty="0"/>
              <a:t> to use the Arduino IDE again. 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/>
              <a:t>Start Cool Term 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u="sng" dirty="0" err="1"/>
              <a:t>Options:Serial</a:t>
            </a:r>
            <a:r>
              <a:rPr lang="en-US" u="sng" dirty="0"/>
              <a:t> </a:t>
            </a:r>
            <a:r>
              <a:rPr lang="en-US" u="sng" dirty="0" err="1"/>
              <a:t>Port:Port</a:t>
            </a:r>
            <a:r>
              <a:rPr lang="en-US" dirty="0"/>
              <a:t> and choose the Arduino hardware port and the baud rate.  The baud rate is set in the Arduino sketch.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u="sng" dirty="0" err="1"/>
              <a:t>Connection:Capture</a:t>
            </a:r>
            <a:r>
              <a:rPr lang="en-US" u="sng" dirty="0"/>
              <a:t> to </a:t>
            </a:r>
            <a:r>
              <a:rPr lang="en-US" u="sng" dirty="0" err="1"/>
              <a:t>Textfile:Start</a:t>
            </a:r>
            <a:r>
              <a:rPr lang="en-US" u="sng" dirty="0"/>
              <a:t> </a:t>
            </a:r>
            <a:r>
              <a:rPr lang="en-US" dirty="0"/>
              <a:t>and choose where to put the file that will contain data from the Arduino. Let it run to get the data.  Data will flow after the next step.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/>
              <a:t>Click on </a:t>
            </a:r>
            <a:r>
              <a:rPr lang="en-US" u="sng" dirty="0"/>
              <a:t>Connect</a:t>
            </a:r>
            <a:r>
              <a:rPr lang="en-US" dirty="0"/>
              <a:t>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After you have the data, stop data acquisition so the new file can be created.  Otherwise it will continue to capture data.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 err="1">
                <a:solidFill>
                  <a:srgbClr val="FF0000"/>
                </a:solidFill>
              </a:rPr>
              <a:t>Connection:Capture</a:t>
            </a:r>
            <a:r>
              <a:rPr lang="en-US" dirty="0">
                <a:solidFill>
                  <a:srgbClr val="FF0000"/>
                </a:solidFill>
              </a:rPr>
              <a:t> to </a:t>
            </a:r>
            <a:r>
              <a:rPr lang="en-US" dirty="0" err="1">
                <a:solidFill>
                  <a:srgbClr val="FF0000"/>
                </a:solidFill>
              </a:rPr>
              <a:t>Textfile:Stop</a:t>
            </a:r>
            <a:endParaRPr lang="en-US" dirty="0"/>
          </a:p>
          <a:p>
            <a:endParaRPr lang="en-US" dirty="0"/>
          </a:p>
          <a:p>
            <a:r>
              <a:rPr lang="en-US" dirty="0"/>
              <a:t>See the following slides for step-by-step instructions.  Note that Cool Term versions may be different, but the ideas remain the same.  </a:t>
            </a:r>
          </a:p>
          <a:p>
            <a:endParaRPr lang="en-US" dirty="0"/>
          </a:p>
          <a:p>
            <a:r>
              <a:rPr lang="en-US" dirty="0"/>
              <a:t>By Pat Arnott</a:t>
            </a:r>
          </a:p>
        </p:txBody>
      </p:sp>
    </p:spTree>
    <p:extLst>
      <p:ext uri="{BB962C8B-B14F-4D97-AF65-F5344CB8AC3E}">
        <p14:creationId xmlns:p14="http://schemas.microsoft.com/office/powerpoint/2010/main" val="2924551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1A0A3-02BE-1F31-7B8F-21FF5BEE26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556" y="61451"/>
            <a:ext cx="10515600" cy="674403"/>
          </a:xfrm>
        </p:spPr>
        <p:txBody>
          <a:bodyPr>
            <a:normAutofit fontScale="90000"/>
          </a:bodyPr>
          <a:lstStyle/>
          <a:p>
            <a:r>
              <a:rPr lang="en-US" dirty="0"/>
              <a:t>Choose Port and </a:t>
            </a:r>
            <a:r>
              <a:rPr lang="en-US" dirty="0" err="1"/>
              <a:t>Baudrate</a:t>
            </a:r>
            <a:endParaRPr lang="en-US" dirty="0"/>
          </a:p>
        </p:txBody>
      </p:sp>
      <p:pic>
        <p:nvPicPr>
          <p:cNvPr id="5" name="Content Placeholder 4" descr="A screenshot of a computer&#10;&#10;Description automatically generated">
            <a:extLst>
              <a:ext uri="{FF2B5EF4-FFF2-40B4-BE49-F238E27FC236}">
                <a16:creationId xmlns:a16="http://schemas.microsoft.com/office/drawing/2014/main" id="{F6865780-25DB-5050-A5A2-AACF6B6888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7004" y="702905"/>
            <a:ext cx="5405733" cy="5904245"/>
          </a:xfrm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580415B-9367-00FF-4440-CFD12900A064}"/>
              </a:ext>
            </a:extLst>
          </p:cNvPr>
          <p:cNvSpPr/>
          <p:nvPr/>
        </p:nvSpPr>
        <p:spPr>
          <a:xfrm>
            <a:off x="5958038" y="981777"/>
            <a:ext cx="548640" cy="674403"/>
          </a:xfrm>
          <a:prstGeom prst="roundRect">
            <a:avLst/>
          </a:prstGeom>
          <a:noFill/>
          <a:ln w="4762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163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536F35-4FFC-498E-B8DE-16E0715269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8C72B-8B27-A6DD-9AA6-639DD4CA7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556" y="0"/>
            <a:ext cx="10515600" cy="1747894"/>
          </a:xfrm>
        </p:spPr>
        <p:txBody>
          <a:bodyPr>
            <a:normAutofit fontScale="90000"/>
          </a:bodyPr>
          <a:lstStyle/>
          <a:p>
            <a:r>
              <a:rPr lang="en-US" u="sng" dirty="0" err="1"/>
              <a:t>Connection:Capture</a:t>
            </a:r>
            <a:r>
              <a:rPr lang="en-US" u="sng" dirty="0"/>
              <a:t> to </a:t>
            </a:r>
            <a:r>
              <a:rPr lang="en-US" u="sng" dirty="0" err="1"/>
              <a:t>Textfile:Start</a:t>
            </a:r>
            <a:r>
              <a:rPr lang="en-US" u="sng" dirty="0"/>
              <a:t> </a:t>
            </a:r>
            <a:r>
              <a:rPr lang="en-US" dirty="0"/>
              <a:t>and choose where to put the file that will contain data from the Arduino. Let it run to get data.</a:t>
            </a:r>
          </a:p>
        </p:txBody>
      </p:sp>
      <p:pic>
        <p:nvPicPr>
          <p:cNvPr id="7" name="Picture 6" descr="A screenshot of a computer&#10;&#10;Description automatically generated">
            <a:extLst>
              <a:ext uri="{FF2B5EF4-FFF2-40B4-BE49-F238E27FC236}">
                <a16:creationId xmlns:a16="http://schemas.microsoft.com/office/drawing/2014/main" id="{7FB11AA4-BB75-E471-17D3-6E60258704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556" y="1639957"/>
            <a:ext cx="6045186" cy="5218043"/>
          </a:xfrm>
          <a:prstGeom prst="rect">
            <a:avLst/>
          </a:prstGeom>
        </p:spPr>
      </p:pic>
      <p:pic>
        <p:nvPicPr>
          <p:cNvPr id="10" name="Picture 9" descr="A screenshot of a computer">
            <a:extLst>
              <a:ext uri="{FF2B5EF4-FFF2-40B4-BE49-F238E27FC236}">
                <a16:creationId xmlns:a16="http://schemas.microsoft.com/office/drawing/2014/main" id="{FEA441FE-F676-3886-D68C-5552D8B524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867" y="2109737"/>
            <a:ext cx="5914214" cy="3338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5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993F0E-4223-34EE-C42B-ECD402DEDF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37A06-18DD-969C-63AD-D89330987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556" y="61451"/>
            <a:ext cx="10515600" cy="674403"/>
          </a:xfrm>
        </p:spPr>
        <p:txBody>
          <a:bodyPr>
            <a:normAutofit fontScale="90000"/>
          </a:bodyPr>
          <a:lstStyle/>
          <a:p>
            <a:r>
              <a:rPr lang="en-US" dirty="0"/>
              <a:t>Connect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DBFC276-DCE3-538F-7361-09AC3C84F098}"/>
              </a:ext>
            </a:extLst>
          </p:cNvPr>
          <p:cNvSpPr/>
          <p:nvPr/>
        </p:nvSpPr>
        <p:spPr>
          <a:xfrm>
            <a:off x="5958038" y="981777"/>
            <a:ext cx="548640" cy="674403"/>
          </a:xfrm>
          <a:prstGeom prst="roundRect">
            <a:avLst/>
          </a:prstGeom>
          <a:noFill/>
          <a:ln w="4762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Content Placeholder 7" descr="A screenshot of a computer">
            <a:extLst>
              <a:ext uri="{FF2B5EF4-FFF2-40B4-BE49-F238E27FC236}">
                <a16:creationId xmlns:a16="http://schemas.microsoft.com/office/drawing/2014/main" id="{6D44C7DF-45DC-C53B-83C7-50885D9C8AE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7977" y="545464"/>
            <a:ext cx="6968267" cy="6095967"/>
          </a:xfrm>
        </p:spPr>
      </p:pic>
    </p:spTree>
    <p:extLst>
      <p:ext uri="{BB962C8B-B14F-4D97-AF65-F5344CB8AC3E}">
        <p14:creationId xmlns:p14="http://schemas.microsoft.com/office/powerpoint/2010/main" val="940251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36339F-B5B3-97B8-01AC-1A0E9FAA8D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2E82D-E8A3-E621-60AE-188839D6C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26773"/>
            <a:ext cx="5039139" cy="3925957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After you have the data, stop data acquisition so the new file can be created.  Otherwise it will continue to capture data.</a:t>
            </a:r>
            <a:br>
              <a:rPr lang="en-US" sz="3600" dirty="0">
                <a:solidFill>
                  <a:srgbClr val="FF0000"/>
                </a:solidFill>
              </a:rPr>
            </a:br>
            <a:r>
              <a:rPr lang="en-US" sz="3600" dirty="0" err="1">
                <a:solidFill>
                  <a:srgbClr val="FF0000"/>
                </a:solidFill>
              </a:rPr>
              <a:t>Connection:Capture</a:t>
            </a:r>
            <a:r>
              <a:rPr lang="en-US" sz="3600" dirty="0">
                <a:solidFill>
                  <a:srgbClr val="FF0000"/>
                </a:solidFill>
              </a:rPr>
              <a:t> to </a:t>
            </a:r>
            <a:r>
              <a:rPr lang="en-US" sz="3600" dirty="0" err="1">
                <a:solidFill>
                  <a:srgbClr val="FF0000"/>
                </a:solidFill>
              </a:rPr>
              <a:t>Textfile:Stop</a:t>
            </a:r>
            <a:endParaRPr lang="en-US" sz="3600" dirty="0">
              <a:solidFill>
                <a:srgbClr val="FF0000"/>
              </a:solidFill>
            </a:endParaRPr>
          </a:p>
        </p:txBody>
      </p:sp>
      <p:pic>
        <p:nvPicPr>
          <p:cNvPr id="4" name="Picture 3" descr="A screenshot of a computer&#10;&#10;Description automatically generated">
            <a:extLst>
              <a:ext uri="{FF2B5EF4-FFF2-40B4-BE49-F238E27FC236}">
                <a16:creationId xmlns:a16="http://schemas.microsoft.com/office/drawing/2014/main" id="{FA9AE5C6-7CE0-988B-EEB1-9FBCC4563A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0655" y="335039"/>
            <a:ext cx="7150257" cy="6187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765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247</Words>
  <Application>Microsoft Office PowerPoint</Application>
  <PresentationFormat>Widescreen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Cool Term Use with Arduino</vt:lpstr>
      <vt:lpstr>Choose Port and Baudrate</vt:lpstr>
      <vt:lpstr>Connection:Capture to Textfile:Start and choose where to put the file that will contain data from the Arduino. Let it run to get data.</vt:lpstr>
      <vt:lpstr>Connect</vt:lpstr>
      <vt:lpstr>After you have the data, stop data acquisition so the new file can be created.  Otherwise it will continue to capture data. Connection:Capture to Textfile:Stop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Cool Term Use with Arduino</dc:title>
  <dc:creator>W P Arnott</dc:creator>
  <cp:lastModifiedBy>W P Arnott</cp:lastModifiedBy>
  <cp:revision>4</cp:revision>
  <dcterms:created xsi:type="dcterms:W3CDTF">2024-03-12T01:51:24Z</dcterms:created>
  <dcterms:modified xsi:type="dcterms:W3CDTF">2024-03-13T01:46:04Z</dcterms:modified>
</cp:coreProperties>
</file>